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Fox" userId="2090348a-6151-48dd-b705-4dc63d4afdd1" providerId="ADAL" clId="{3B6FC411-3B4A-4D55-8F86-1D296B3BF5EF}"/>
    <pc:docChg chg="modSld">
      <pc:chgData name="Patricia Fox" userId="2090348a-6151-48dd-b705-4dc63d4afdd1" providerId="ADAL" clId="{3B6FC411-3B4A-4D55-8F86-1D296B3BF5EF}" dt="2025-02-18T18:34:16.342" v="0" actId="20577"/>
      <pc:docMkLst>
        <pc:docMk/>
      </pc:docMkLst>
      <pc:sldChg chg="modSp mod">
        <pc:chgData name="Patricia Fox" userId="2090348a-6151-48dd-b705-4dc63d4afdd1" providerId="ADAL" clId="{3B6FC411-3B4A-4D55-8F86-1D296B3BF5EF}" dt="2025-02-18T18:34:16.342" v="0" actId="20577"/>
        <pc:sldMkLst>
          <pc:docMk/>
          <pc:sldMk cId="2934884395" sldId="257"/>
        </pc:sldMkLst>
        <pc:spChg chg="mod">
          <ac:chgData name="Patricia Fox" userId="2090348a-6151-48dd-b705-4dc63d4afdd1" providerId="ADAL" clId="{3B6FC411-3B4A-4D55-8F86-1D296B3BF5EF}" dt="2025-02-18T18:34:16.342" v="0" actId="20577"/>
          <ac:spMkLst>
            <pc:docMk/>
            <pc:sldMk cId="2934884395" sldId="257"/>
            <ac:spMk id="24" creationId="{C660AB8F-BBA3-46BC-9529-69CBBEDEB43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59A51-98B2-4799-9D36-C5FC062E10D0}" type="datetimeFigureOut">
              <a:rPr lang="en-IE" smtClean="0"/>
              <a:t>18/02/2025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F3E4A-EA85-43E8-9565-52E30B1AC5F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0986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F3E4A-EA85-43E8-9565-52E30B1AC5F6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720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3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4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0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3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5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0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7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8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9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5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6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E2683-6D49-4CA4-9031-CA61CD1DF13F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52B4-3594-42EE-B0E6-B29C9BAE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4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5780210-A6C2-4ED1-A550-CD007ED2F71F}"/>
              </a:ext>
            </a:extLst>
          </p:cNvPr>
          <p:cNvSpPr/>
          <p:nvPr/>
        </p:nvSpPr>
        <p:spPr>
          <a:xfrm>
            <a:off x="5958459" y="918972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C00000"/>
                </a:solidFill>
              </a:rPr>
              <a:t>Full engagement in coursework begins in January, however, applications need to be submitted in the previous year (Summer) and some coursework is undertaken in Trimester 1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54B3531-9691-4536-BC04-B60226EB5CA4}"/>
              </a:ext>
            </a:extLst>
          </p:cNvPr>
          <p:cNvSpPr/>
          <p:nvPr/>
        </p:nvSpPr>
        <p:spPr>
          <a:xfrm>
            <a:off x="3479864" y="893686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D194716-713E-47DD-95EA-12802E083979}"/>
              </a:ext>
            </a:extLst>
          </p:cNvPr>
          <p:cNvSpPr/>
          <p:nvPr/>
        </p:nvSpPr>
        <p:spPr>
          <a:xfrm>
            <a:off x="1027901" y="877558"/>
            <a:ext cx="2352294" cy="502005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D3650F2-DFF2-491C-982E-8DBB3032CBBE}"/>
              </a:ext>
            </a:extLst>
          </p:cNvPr>
          <p:cNvSpPr/>
          <p:nvPr/>
        </p:nvSpPr>
        <p:spPr>
          <a:xfrm>
            <a:off x="1143000" y="4025590"/>
            <a:ext cx="4620807" cy="74066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Breast Care Nursing (BCN)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solidFill>
                  <a:prstClr val="black"/>
                </a:solidFill>
                <a:ea typeface="Calibri"/>
                <a:cs typeface="Times New Roman"/>
              </a:rPr>
              <a:t>(NMHS 42860)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FFA35D-406A-40A2-88BE-A0BF3B624EBA}"/>
              </a:ext>
            </a:extLst>
          </p:cNvPr>
          <p:cNvSpPr/>
          <p:nvPr/>
        </p:nvSpPr>
        <p:spPr>
          <a:xfrm>
            <a:off x="1027901" y="4935798"/>
            <a:ext cx="7282852" cy="916362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Breast Care Nursing: Clinical Practicum (</a:t>
            </a:r>
            <a:r>
              <a:rPr lang="en-IE" sz="1200" dirty="0">
                <a:solidFill>
                  <a:schemeClr val="tx1"/>
                </a:solidFill>
              </a:rPr>
              <a:t>NMHS 42580)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 (working at least 75 hours/month in breast cancer setting; also </a:t>
            </a:r>
            <a:r>
              <a:rPr lang="en-US" sz="1200" b="1">
                <a:solidFill>
                  <a:prstClr val="black"/>
                </a:solidFill>
                <a:ea typeface="Calibri"/>
                <a:cs typeface="Times New Roman"/>
              </a:rPr>
              <a:t>includes 7 </a:t>
            </a:r>
            <a:r>
              <a:rPr lang="en-US" sz="1200" b="1" dirty="0">
                <a:solidFill>
                  <a:prstClr val="black"/>
                </a:solidFill>
                <a:ea typeface="Calibri"/>
                <a:cs typeface="Times New Roman"/>
              </a:rPr>
              <a:t>days of supernumerary placement)</a:t>
            </a:r>
            <a:endParaRPr lang="en-IE" sz="1200" dirty="0">
              <a:solidFill>
                <a:schemeClr val="tx1"/>
              </a:solidFill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en-US" sz="1200" b="1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69088E-70AE-4E24-9608-0C085FEB2E30}"/>
              </a:ext>
            </a:extLst>
          </p:cNvPr>
          <p:cNvSpPr txBox="1"/>
          <p:nvPr/>
        </p:nvSpPr>
        <p:spPr>
          <a:xfrm>
            <a:off x="1495044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Autumn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27E7A4-18D2-48BA-937B-D8665F0E9ABC}"/>
              </a:ext>
            </a:extLst>
          </p:cNvPr>
          <p:cNvSpPr txBox="1"/>
          <p:nvPr/>
        </p:nvSpPr>
        <p:spPr>
          <a:xfrm>
            <a:off x="3956495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Spring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DD1CCF-656A-4710-82C2-2F49BC550506}"/>
              </a:ext>
            </a:extLst>
          </p:cNvPr>
          <p:cNvSpPr txBox="1"/>
          <p:nvPr/>
        </p:nvSpPr>
        <p:spPr>
          <a:xfrm>
            <a:off x="6332220" y="1005840"/>
            <a:ext cx="1399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Summer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4355936" y="5561055"/>
            <a:ext cx="877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3C82D2-D6D7-4184-B3B4-7A792D2463EE}"/>
              </a:ext>
            </a:extLst>
          </p:cNvPr>
          <p:cNvSpPr txBox="1"/>
          <p:nvPr/>
        </p:nvSpPr>
        <p:spPr>
          <a:xfrm>
            <a:off x="4778046" y="4501994"/>
            <a:ext cx="777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7.5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1FB5EF-E619-419F-A63D-4FE89FEEBE24}"/>
              </a:ext>
            </a:extLst>
          </p:cNvPr>
          <p:cNvSpPr txBox="1"/>
          <p:nvPr/>
        </p:nvSpPr>
        <p:spPr>
          <a:xfrm>
            <a:off x="1604567" y="5575308"/>
            <a:ext cx="9862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75979E-234C-4A04-835D-66A508DB2A5F}"/>
              </a:ext>
            </a:extLst>
          </p:cNvPr>
          <p:cNvSpPr txBox="1"/>
          <p:nvPr/>
        </p:nvSpPr>
        <p:spPr>
          <a:xfrm>
            <a:off x="1280161" y="4493035"/>
            <a:ext cx="9143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60AB8F-BBA3-46BC-9529-69CBBEDEB43F}"/>
              </a:ext>
            </a:extLst>
          </p:cNvPr>
          <p:cNvSpPr txBox="1"/>
          <p:nvPr/>
        </p:nvSpPr>
        <p:spPr>
          <a:xfrm>
            <a:off x="228600" y="6083285"/>
            <a:ext cx="8610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Notes: Trimester 1: 5 credits, Trimester 2: 12.5 credits, Trimester 3: 2.5 credits:  20 credits (ECTs) </a:t>
            </a:r>
          </a:p>
          <a:p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Specialist modules</a:t>
            </a:r>
            <a:r>
              <a:rPr lang="en-GB" sz="1400" dirty="0">
                <a:solidFill>
                  <a:schemeClr val="accent1">
                    <a:lumMod val="75000"/>
                  </a:schemeClr>
                </a:solidFill>
              </a:rPr>
              <a:t>: Breast Care Nursing &amp; BCN Clinical Practicum: </a:t>
            </a:r>
            <a:r>
              <a:rPr lang="en-GB" sz="1400" dirty="0">
                <a:solidFill>
                  <a:srgbClr val="4F81BD">
                    <a:lumMod val="75000"/>
                  </a:srgbClr>
                </a:solidFill>
                <a:highlight>
                  <a:srgbClr val="00FFFF"/>
                </a:highlight>
                <a:latin typeface="Calibri"/>
              </a:rPr>
              <a:t>1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highlight>
                  <a:srgbClr val="00FFFF"/>
                </a:highlight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highlight>
                  <a:srgbClr val="00FFFF"/>
                </a:highlight>
                <a:uLnTx/>
                <a:uFillTx/>
                <a:latin typeface="Calibri"/>
                <a:ea typeface="+mn-ea"/>
                <a:cs typeface="+mn-cs"/>
              </a:rPr>
              <a:t>Block Week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highlight>
                  <a:srgbClr val="00FFFF"/>
                </a:highlight>
                <a:uLnTx/>
                <a:uFillTx/>
                <a:latin typeface="Calibri"/>
                <a:ea typeface="+mn-ea"/>
                <a:cs typeface="+mn-cs"/>
              </a:rPr>
              <a:t>(January) otherwise class every Monday x 2 weeks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lang="en-GB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996C55D-4F09-49AC-BC33-BE66F0B9E050}"/>
              </a:ext>
            </a:extLst>
          </p:cNvPr>
          <p:cNvSpPr txBox="1"/>
          <p:nvPr/>
        </p:nvSpPr>
        <p:spPr>
          <a:xfrm>
            <a:off x="381000" y="33832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Professional Diploma in Breast Care Nursing XA02 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BB1EA7-77F5-42F1-9CC1-2C242B1B29B1}"/>
              </a:ext>
            </a:extLst>
          </p:cNvPr>
          <p:cNvSpPr txBox="1"/>
          <p:nvPr/>
        </p:nvSpPr>
        <p:spPr>
          <a:xfrm>
            <a:off x="6891694" y="5561055"/>
            <a:ext cx="907181" cy="260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1">
                    <a:lumMod val="75000"/>
                  </a:schemeClr>
                </a:solidFill>
              </a:rPr>
              <a:t>2.5 credits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88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</TotalTime>
  <Words>144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College Dublin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pafox</dc:creator>
  <cp:lastModifiedBy>Patricia Fox</cp:lastModifiedBy>
  <cp:revision>27</cp:revision>
  <dcterms:created xsi:type="dcterms:W3CDTF">2019-05-23T16:31:17Z</dcterms:created>
  <dcterms:modified xsi:type="dcterms:W3CDTF">2025-02-18T18:34:22Z</dcterms:modified>
</cp:coreProperties>
</file>